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9" r:id="rId7"/>
    <p:sldId id="275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9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Branch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3/2</c:v>
                </c:pt>
                <c:pt idx="1">
                  <c:v>3/21</c:v>
                </c:pt>
                <c:pt idx="2">
                  <c:v>4/12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18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B-4FC1-9E41-616A4F5E48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Robbed Branch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3/2</c:v>
                </c:pt>
                <c:pt idx="1">
                  <c:v>3/21</c:v>
                </c:pt>
                <c:pt idx="2">
                  <c:v>4/12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</c:v>
                </c:pt>
                <c:pt idx="1">
                  <c:v>44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B-4FC1-9E41-616A4F5E4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1076432"/>
        <c:axId val="937582400"/>
      </c:barChart>
      <c:catAx>
        <c:axId val="93107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582400"/>
        <c:crosses val="autoZero"/>
        <c:auto val="1"/>
        <c:lblAlgn val="ctr"/>
        <c:lblOffset val="100"/>
        <c:noMultiLvlLbl val="0"/>
      </c:catAx>
      <c:valAx>
        <c:axId val="93758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07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7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4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3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1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6A07-D689-4CF9-887F-DBC2F8E4398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C8D24-B5F7-4E09-B87A-7583C31E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25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%3A%2F%2Fwww.justjared.com%2F2009%2F01%2F16%2Fjc-chasez-lance-bass-liar%2F&amp;psig=AOvVaw1qkM6G1bG9d9d33h8Emosc&amp;ust=1707268803830000&amp;source=images&amp;cd=vfe&amp;opi=89978449&amp;ved=0CBUQjhxqFwoTCKi94orGlYQDFQAAAAAdAAAAABAD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www.buzzfeed.com%2Fnatashajokic1%2Flouis-tomlinson-harry-styles-larry&amp;psig=AOvVaw0YbB2eLngohoVrouBR8RYK&amp;ust=1707268696267000&amp;source=images&amp;cd=vfe&amp;opi=89978449&amp;ved=0CBUQjhxqFwoTCLim-dbFlYQDFQAAAAAdAAAAABAD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google.com/url?sa=i&amp;url=https%3A%2F%2Fwww.deviantart.com%2Fbillytgirl%2Fart%2FGerard-Way-and-Frank-Iero-62867754&amp;psig=AOvVaw3yLsEdU3y77cJH4yZCMNir&amp;ust=1707268563569000&amp;source=images&amp;cd=vfe&amp;opi=89978449&amp;ved=0CBUQjhxqFwoTCIDvj8LGlYQDFQAAAAAdAAAAABA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B08B-81E8-1842-8792-1CF3F4C11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l"/>
            <a:r>
              <a:rPr lang="en-US" b="1" dirty="0">
                <a:solidFill>
                  <a:schemeClr val="bg2"/>
                </a:solidFill>
              </a:rPr>
              <a:t>Internal Security Matter: London Area Robberies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6894D-8385-FCD5-3CC4-34D85446B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Compliance Internal Operations 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Confidential Internal Documents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AF983-4894-AC04-25CD-C017B48D3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97"/>
            <a:ext cx="2160917" cy="1134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D5FFA-79DC-F31C-7B54-1550769E0548}"/>
              </a:ext>
            </a:extLst>
          </p:cNvPr>
          <p:cNvSpPr txBox="1"/>
          <p:nvPr/>
        </p:nvSpPr>
        <p:spPr>
          <a:xfrm>
            <a:off x="628650" y="617696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Confidential Interval Documents. Not for external distribution outside of the Metropolitan Police’s Special Assessment Unit. Before sharing with non-employees obtain permission from a compliance VP and legal. Barclays requests an exemption from all Public Records Act disclosures to protect trade secrets as this slide deck is fictional.</a:t>
            </a:r>
          </a:p>
        </p:txBody>
      </p:sp>
    </p:spTree>
    <p:extLst>
      <p:ext uri="{BB962C8B-B14F-4D97-AF65-F5344CB8AC3E}">
        <p14:creationId xmlns:p14="http://schemas.microsoft.com/office/powerpoint/2010/main" val="36989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AC36B-0ED6-D78F-50F4-BAC6EFFD2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9AD0EC-3EC4-332F-B8DA-B26C01DA8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96391F5-05D1-56AD-5953-06282CF52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2"/>
                </a:solidFill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5AA55-A022-2299-DCB3-F32FA4D3F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97"/>
            <a:ext cx="2160917" cy="113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3DFB6-155F-5274-DE3B-89E9B98C5E9A}"/>
              </a:ext>
            </a:extLst>
          </p:cNvPr>
          <p:cNvSpPr txBox="1"/>
          <p:nvPr/>
        </p:nvSpPr>
        <p:spPr>
          <a:xfrm>
            <a:off x="628650" y="617696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Confidential Interval Documents. Not for external distribution outside of the Metropolitan Police’s Special Assessment Unit. Before sharing with non-employees obtain permission from a compliance VP and legal. Barclays requests an exemption from all Public Records Act disclosures to protect trade secrets as this slide deck is fictional.</a:t>
            </a:r>
          </a:p>
        </p:txBody>
      </p:sp>
    </p:spTree>
    <p:extLst>
      <p:ext uri="{BB962C8B-B14F-4D97-AF65-F5344CB8AC3E}">
        <p14:creationId xmlns:p14="http://schemas.microsoft.com/office/powerpoint/2010/main" val="155061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2ABD5-C03A-C7E0-9308-E311092FC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6571-F28A-8E65-F52A-89D9174D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207"/>
            <a:ext cx="7886700" cy="11344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Meeting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FC13-7F16-0CBE-E627-6D525D63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Geneviève Nguyen: Senior VP and head of internal investigation.</a:t>
            </a:r>
          </a:p>
          <a:p>
            <a:r>
              <a:rPr lang="en-US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Goodheart: Special Internal Investigation, lead internal investigator.</a:t>
            </a:r>
          </a:p>
          <a:p>
            <a:r>
              <a:rPr lang="en-US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 Hilary Hainsworth: Metropolitan Police Major Crimes detective sergeant currently in change of the investigations.</a:t>
            </a: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Assessment Unit: Police specialists into individuals with unusual behaviors and talents. </a:t>
            </a:r>
            <a:endParaRPr lang="en-US" sz="40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A3972-968C-0DB1-87F9-AF80E57C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97"/>
            <a:ext cx="2160917" cy="113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B5006-CC30-5529-2F45-C278669F9DF0}"/>
              </a:ext>
            </a:extLst>
          </p:cNvPr>
          <p:cNvSpPr txBox="1"/>
          <p:nvPr/>
        </p:nvSpPr>
        <p:spPr>
          <a:xfrm>
            <a:off x="628650" y="617696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Confidential Interval Documents. Not for external distribution outside of the Metropolitan Police’s Special Assessment Unit. Before sharing with non-employees obtain permission from a compliance VP and legal. Barclays requests an exemption from all Public Records Act disclosures to protect trade secrets as this slide deck is fictional.</a:t>
            </a:r>
          </a:p>
        </p:txBody>
      </p:sp>
    </p:spTree>
    <p:extLst>
      <p:ext uri="{BB962C8B-B14F-4D97-AF65-F5344CB8AC3E}">
        <p14:creationId xmlns:p14="http://schemas.microsoft.com/office/powerpoint/2010/main" val="321333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B475-D448-B2A5-A20D-3B5DBB80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207"/>
            <a:ext cx="7886700" cy="1134482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Recent Robberies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1255-E088-6087-1B30-5134B1F7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Three banks have been robbed by a pair of male individuals.</a:t>
            </a:r>
          </a:p>
          <a:p>
            <a:r>
              <a:rPr lang="en-US" dirty="0">
                <a:solidFill>
                  <a:schemeClr val="bg2"/>
                </a:solidFill>
              </a:rPr>
              <a:t>Each robbery follows a similar pattern.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Individuals enter the bank and threaten customers and staff (armed?).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They disable electronic recording equipment and other electronics on the scene to hide evidence.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Obtain five figures worth of pounds with total loss approximately 120k.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Witness statements are inconsistent but some mentioned that they resemble celebrities. 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CFD2F-E345-097D-7284-A8DE5FD9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97"/>
            <a:ext cx="2160917" cy="113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A681D-DA42-E7F7-B6E6-D5C8C84E9D0B}"/>
              </a:ext>
            </a:extLst>
          </p:cNvPr>
          <p:cNvSpPr txBox="1"/>
          <p:nvPr/>
        </p:nvSpPr>
        <p:spPr>
          <a:xfrm>
            <a:off x="628650" y="617696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Confidential Interval Documents. Not for external distribution outside of the Metropolitan Police’s Special Assessment Unit. Before sharing with non-employees obtain permission from a compliance VP and legal. Barclays requests an exemption from all Public Records Act disclosures to protect trade secrets as this slide deck is fictional.</a:t>
            </a:r>
          </a:p>
        </p:txBody>
      </p:sp>
    </p:spTree>
    <p:extLst>
      <p:ext uri="{BB962C8B-B14F-4D97-AF65-F5344CB8AC3E}">
        <p14:creationId xmlns:p14="http://schemas.microsoft.com/office/powerpoint/2010/main" val="160015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0DB41-E351-9169-41A9-DBF859EC8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E780-5959-8F39-76CC-5F5B5054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207"/>
            <a:ext cx="7886700" cy="1134482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Robbery Locations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ECB0B5-CF87-E809-C93E-2AE9395FA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056" y="1825625"/>
            <a:ext cx="7409887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422999-7CB7-3F38-2C31-B43118260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97"/>
            <a:ext cx="2160917" cy="113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13B551-A16B-2DE4-8A22-E80CC53672A9}"/>
              </a:ext>
            </a:extLst>
          </p:cNvPr>
          <p:cNvSpPr txBox="1"/>
          <p:nvPr/>
        </p:nvSpPr>
        <p:spPr>
          <a:xfrm>
            <a:off x="628650" y="617696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Confidential Interval Documents. Not for external distribution outside of the Metropolitan Police’s Special Assessment Unit. Before sharing with non-employees obtain permission from a compliance VP and legal. Barclays requests an exemption from all Public Records Act disclosures to protect trade secrets as this slide deck is fictional.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4716F2-87D7-EB16-3602-697AFD9A72A3}"/>
              </a:ext>
            </a:extLst>
          </p:cNvPr>
          <p:cNvGrpSpPr/>
          <p:nvPr/>
        </p:nvGrpSpPr>
        <p:grpSpPr>
          <a:xfrm>
            <a:off x="5615796" y="3165894"/>
            <a:ext cx="733245" cy="369332"/>
            <a:chOff x="5615796" y="3165894"/>
            <a:chExt cx="733245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D48764-09F9-40EA-F7F7-54B637C5A3F3}"/>
                </a:ext>
              </a:extLst>
            </p:cNvPr>
            <p:cNvSpPr txBox="1"/>
            <p:nvPr/>
          </p:nvSpPr>
          <p:spPr>
            <a:xfrm>
              <a:off x="5615796" y="3165894"/>
              <a:ext cx="733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3/2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9F11A3-EF49-91AE-475D-CFA75887FC40}"/>
                </a:ext>
              </a:extLst>
            </p:cNvPr>
            <p:cNvSpPr/>
            <p:nvPr/>
          </p:nvSpPr>
          <p:spPr>
            <a:xfrm>
              <a:off x="5615796" y="3475586"/>
              <a:ext cx="59639" cy="5963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642AA7-0CBB-8AEF-A9C8-EB8E055ECBAD}"/>
              </a:ext>
            </a:extLst>
          </p:cNvPr>
          <p:cNvGrpSpPr/>
          <p:nvPr/>
        </p:nvGrpSpPr>
        <p:grpSpPr>
          <a:xfrm>
            <a:off x="4942190" y="3839818"/>
            <a:ext cx="733245" cy="369332"/>
            <a:chOff x="5615796" y="3475586"/>
            <a:chExt cx="733245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56C236-B8DF-8FD0-D8BA-347729F62263}"/>
                </a:ext>
              </a:extLst>
            </p:cNvPr>
            <p:cNvSpPr txBox="1"/>
            <p:nvPr/>
          </p:nvSpPr>
          <p:spPr>
            <a:xfrm>
              <a:off x="5615796" y="3475586"/>
              <a:ext cx="733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3/21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043048-7F0E-ABA6-0A3C-9BEEF414641F}"/>
                </a:ext>
              </a:extLst>
            </p:cNvPr>
            <p:cNvSpPr/>
            <p:nvPr/>
          </p:nvSpPr>
          <p:spPr>
            <a:xfrm>
              <a:off x="5615796" y="3475586"/>
              <a:ext cx="59639" cy="5963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4E02DB-C6BE-AB3C-DA3B-DA353FC7D23C}"/>
              </a:ext>
            </a:extLst>
          </p:cNvPr>
          <p:cNvGrpSpPr/>
          <p:nvPr/>
        </p:nvGrpSpPr>
        <p:grpSpPr>
          <a:xfrm>
            <a:off x="2538001" y="3714791"/>
            <a:ext cx="733245" cy="369332"/>
            <a:chOff x="5228475" y="3165894"/>
            <a:chExt cx="733245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E9F540-A597-6A68-EB1A-43A09C452A45}"/>
                </a:ext>
              </a:extLst>
            </p:cNvPr>
            <p:cNvSpPr txBox="1"/>
            <p:nvPr/>
          </p:nvSpPr>
          <p:spPr>
            <a:xfrm>
              <a:off x="5228475" y="3165894"/>
              <a:ext cx="733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4/12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D28FC3-25AB-BD0C-FF12-EF3C65DE0A0F}"/>
                </a:ext>
              </a:extLst>
            </p:cNvPr>
            <p:cNvSpPr/>
            <p:nvPr/>
          </p:nvSpPr>
          <p:spPr>
            <a:xfrm>
              <a:off x="5615796" y="3475586"/>
              <a:ext cx="59639" cy="5963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2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42EB8-4663-6437-2ECC-4A8DBB513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52D2-1F91-0F71-A95C-5A51FEE6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207"/>
            <a:ext cx="7886700" cy="1134482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Celebrity False Identities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290DC-6C7D-E33C-3DB4-740170FD6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97"/>
            <a:ext cx="2160917" cy="113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106C6-7573-57E5-1BE1-0A326FFA5D37}"/>
              </a:ext>
            </a:extLst>
          </p:cNvPr>
          <p:cNvSpPr txBox="1"/>
          <p:nvPr/>
        </p:nvSpPr>
        <p:spPr>
          <a:xfrm>
            <a:off x="628650" y="617696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Confidential Interval Documents. Not for external distribution outside of the Metropolitan Police’s Special Assessment Unit. Before sharing with non-employees obtain permission from a compliance VP and legal. Barclays requests an exemption from all Public Records Act disclosures to protect trade secrets as this slide deck is fictional.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CBDF7-63AC-86C3-0DDF-9C8F51ADD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7" y="1492540"/>
            <a:ext cx="2286000" cy="2601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7B85C-ECBC-7A4F-370F-877937CFA008}"/>
              </a:ext>
            </a:extLst>
          </p:cNvPr>
          <p:cNvSpPr txBox="1"/>
          <p:nvPr/>
        </p:nvSpPr>
        <p:spPr>
          <a:xfrm>
            <a:off x="1017917" y="4110445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3/2 </a:t>
            </a:r>
            <a:r>
              <a:rPr lang="en-US" sz="1200" dirty="0">
                <a:solidFill>
                  <a:schemeClr val="bg2"/>
                </a:solidFill>
                <a:hlinkClick r:id="rId4"/>
              </a:rPr>
              <a:t>Frank </a:t>
            </a:r>
            <a:r>
              <a:rPr lang="en-US" sz="1200" dirty="0" err="1">
                <a:solidFill>
                  <a:schemeClr val="bg2"/>
                </a:solidFill>
                <a:hlinkClick r:id="rId4"/>
              </a:rPr>
              <a:t>Lero</a:t>
            </a:r>
            <a:r>
              <a:rPr lang="en-US" sz="1200" dirty="0">
                <a:solidFill>
                  <a:schemeClr val="bg2"/>
                </a:solidFill>
                <a:hlinkClick r:id="rId4"/>
              </a:rPr>
              <a:t> and Gerard Way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2B9794-11EE-5A16-D922-A296DCE03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65" y="1492540"/>
            <a:ext cx="3729552" cy="24770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44AB0B-0E16-FD1B-A910-AF677FBE418F}"/>
              </a:ext>
            </a:extLst>
          </p:cNvPr>
          <p:cNvSpPr txBox="1"/>
          <p:nvPr/>
        </p:nvSpPr>
        <p:spPr>
          <a:xfrm>
            <a:off x="5692040" y="3971945"/>
            <a:ext cx="2929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3/21 </a:t>
            </a:r>
            <a:r>
              <a:rPr lang="en-US" sz="1200" dirty="0">
                <a:solidFill>
                  <a:schemeClr val="bg2"/>
                </a:solidFill>
                <a:hlinkClick r:id="rId6"/>
              </a:rPr>
              <a:t>Harry Styles and Louis Tomlinson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B93D6-4589-33CC-E59B-844DAA77B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77" y="3058319"/>
            <a:ext cx="2381250" cy="2381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8A3D9E-E48B-933A-73D9-8F2824678C6A}"/>
              </a:ext>
            </a:extLst>
          </p:cNvPr>
          <p:cNvSpPr txBox="1"/>
          <p:nvPr/>
        </p:nvSpPr>
        <p:spPr>
          <a:xfrm>
            <a:off x="3181077" y="5416035"/>
            <a:ext cx="238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4/12 </a:t>
            </a:r>
            <a:r>
              <a:rPr lang="en-US" sz="1200" dirty="0">
                <a:solidFill>
                  <a:schemeClr val="bg2"/>
                </a:solidFill>
                <a:hlinkClick r:id="rId8"/>
              </a:rPr>
              <a:t>JC Chasez and Lance Bass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0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DEF70-6B54-F750-106F-619FA244F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F630-4B08-3F63-4CE7-179B962D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207"/>
            <a:ext cx="7886700" cy="1134482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Witness Statements Inconsistent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01F97-8CBC-5E6B-9B82-179279E2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Witness reported that robbers had exotic weapons: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Tommy Gun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AR-15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“Laser Gun”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Glock</a:t>
            </a:r>
          </a:p>
          <a:p>
            <a:r>
              <a:rPr lang="en-US" dirty="0">
                <a:solidFill>
                  <a:schemeClr val="bg2"/>
                </a:solidFill>
              </a:rPr>
              <a:t>Photos from nearby security cameras are inconsistent with long guns.</a:t>
            </a:r>
          </a:p>
          <a:p>
            <a:r>
              <a:rPr lang="en-US" dirty="0">
                <a:solidFill>
                  <a:schemeClr val="bg2"/>
                </a:solidFill>
              </a:rPr>
              <a:t>Some witness report that they only had “water pistols” or finger guns.</a:t>
            </a:r>
          </a:p>
          <a:p>
            <a:r>
              <a:rPr lang="en-US" dirty="0">
                <a:solidFill>
                  <a:schemeClr val="bg2"/>
                </a:solidFill>
              </a:rPr>
              <a:t>Possible hypnotism or similar?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EFAD6-0C04-2351-AAE3-C14793314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97"/>
            <a:ext cx="2160917" cy="113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36135D-7A76-6716-1933-EBEAADBB6DC5}"/>
              </a:ext>
            </a:extLst>
          </p:cNvPr>
          <p:cNvSpPr txBox="1"/>
          <p:nvPr/>
        </p:nvSpPr>
        <p:spPr>
          <a:xfrm>
            <a:off x="628650" y="617696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Confidential Interval Documents. Not for external distribution outside of the Metropolitan Police’s Special Assessment Unit. Before sharing with non-employees obtain permission from a compliance VP and legal. Barclays requests an exemption from all Public Records Act disclosures to protect trade secrets as this slide deck is fictional.</a:t>
            </a:r>
          </a:p>
        </p:txBody>
      </p:sp>
    </p:spTree>
    <p:extLst>
      <p:ext uri="{BB962C8B-B14F-4D97-AF65-F5344CB8AC3E}">
        <p14:creationId xmlns:p14="http://schemas.microsoft.com/office/powerpoint/2010/main" val="411308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42CE-4BAB-1C24-8800-6C8DA09F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Internal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58E02-D47B-AEB0-A49E-38895257E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Bank Branches were hit at times of unusual levels of cash on hand.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Each branch had more than double the typical branch.</a:t>
            </a:r>
          </a:p>
          <a:p>
            <a:r>
              <a:rPr lang="en-US" dirty="0">
                <a:solidFill>
                  <a:schemeClr val="bg2"/>
                </a:solidFill>
              </a:rPr>
              <a:t>Timing was generally optimal as branch traffic was typically low mid-afternoon.</a:t>
            </a:r>
          </a:p>
          <a:p>
            <a:r>
              <a:rPr lang="en-US" dirty="0">
                <a:solidFill>
                  <a:schemeClr val="bg2"/>
                </a:solidFill>
              </a:rPr>
              <a:t>Individuals arrived shortly before armored cars came to collect excess cash.</a:t>
            </a:r>
          </a:p>
          <a:p>
            <a:r>
              <a:rPr lang="en-US" dirty="0">
                <a:solidFill>
                  <a:schemeClr val="bg2"/>
                </a:solidFill>
              </a:rPr>
              <a:t>Ongoing effort to identify possible internal suspects.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7362-48A9-7B3A-A712-8FC8E4454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F235-8A51-8362-17C5-BB7D81D5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207"/>
            <a:ext cx="7886700" cy="11344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Targeted Branches Have High Cash On Hand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E0246B4-5DCF-A603-E581-74C98A515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3770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B91EB8E-6DB6-B33D-C9C1-7AAD6A6A5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97"/>
            <a:ext cx="2160917" cy="113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45F14-6DD4-72FD-1FEC-EA0496A008B4}"/>
              </a:ext>
            </a:extLst>
          </p:cNvPr>
          <p:cNvSpPr txBox="1"/>
          <p:nvPr/>
        </p:nvSpPr>
        <p:spPr>
          <a:xfrm>
            <a:off x="628650" y="617696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Confidential Interval Documents. Not for external distribution outside of the Metropolitan Police’s Special Assessment Unit. Before sharing with non-employees obtain permission from a compliance VP and legal. Barclays requests an exemption from all Public Records Act disclosures to protect trade secrets as this slide deck is fictional.</a:t>
            </a:r>
          </a:p>
        </p:txBody>
      </p:sp>
    </p:spTree>
    <p:extLst>
      <p:ext uri="{BB962C8B-B14F-4D97-AF65-F5344CB8AC3E}">
        <p14:creationId xmlns:p14="http://schemas.microsoft.com/office/powerpoint/2010/main" val="17938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D65A3-1796-3721-11D9-51CE711E0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9143-8DBF-351C-1317-1003BB35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207"/>
            <a:ext cx="7886700" cy="1134482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0D46-EC37-6B01-E36E-26678D00F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Objective: Identify Any Internal Leaks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John Goodheart is interviewing employees that accessed cash levels or otherwise had access at the time.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Special Assessment Unit is invited to assist with interviews.</a:t>
            </a:r>
          </a:p>
          <a:p>
            <a:r>
              <a:rPr lang="en-US" dirty="0">
                <a:solidFill>
                  <a:schemeClr val="bg2"/>
                </a:solidFill>
              </a:rPr>
              <a:t>Objective: Apprehend Perpetrators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Request the Special Assessment Unit take point on the investigation due to the characteristics of the cases.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Barclays is enthusiastic to cooperate with any investigations to avoid future incidents.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C1742-599D-8D28-D113-3AD928068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097"/>
            <a:ext cx="2160917" cy="113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587CE-9237-CCFB-FEB1-F2E5D3E17532}"/>
              </a:ext>
            </a:extLst>
          </p:cNvPr>
          <p:cNvSpPr txBox="1"/>
          <p:nvPr/>
        </p:nvSpPr>
        <p:spPr>
          <a:xfrm>
            <a:off x="628650" y="617696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Confidential Interval Documents. Not for external distribution outside of the Metropolitan Police’s Special Assessment Unit. Before sharing with non-employees obtain permission from a compliance VP and legal. Barclays requests an exemption from all Public Records Act disclosures to protect trade secrets as this slide deck is fictional.</a:t>
            </a:r>
          </a:p>
        </p:txBody>
      </p:sp>
    </p:spTree>
    <p:extLst>
      <p:ext uri="{BB962C8B-B14F-4D97-AF65-F5344CB8AC3E}">
        <p14:creationId xmlns:p14="http://schemas.microsoft.com/office/powerpoint/2010/main" val="315682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11228</TotalTime>
  <Words>814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Internal Security Matter: London Area Robberies</vt:lpstr>
      <vt:lpstr>Meeting Participants</vt:lpstr>
      <vt:lpstr>Recent Robberies</vt:lpstr>
      <vt:lpstr>Robbery Locations</vt:lpstr>
      <vt:lpstr>Celebrity False Identities</vt:lpstr>
      <vt:lpstr>Witness Statements Inconsistent</vt:lpstr>
      <vt:lpstr>Internal Security</vt:lpstr>
      <vt:lpstr>Targeted Branches Have High Cash On Hand</vt:lpstr>
      <vt:lpstr>Action Plan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Security Matter: London Area Robberies</dc:title>
  <dc:creator>Di Reader</dc:creator>
  <cp:lastModifiedBy>Di Reader</cp:lastModifiedBy>
  <cp:revision>10</cp:revision>
  <dcterms:created xsi:type="dcterms:W3CDTF">2024-02-04T04:33:08Z</dcterms:created>
  <dcterms:modified xsi:type="dcterms:W3CDTF">2024-02-11T23:41:09Z</dcterms:modified>
</cp:coreProperties>
</file>